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25" r:id="rId2"/>
    <p:sldId id="559" r:id="rId3"/>
    <p:sldId id="558" r:id="rId4"/>
    <p:sldId id="555" r:id="rId5"/>
    <p:sldId id="552" r:id="rId6"/>
    <p:sldId id="553" r:id="rId7"/>
    <p:sldId id="560" r:id="rId8"/>
    <p:sldId id="561" r:id="rId9"/>
    <p:sldId id="556" r:id="rId10"/>
    <p:sldId id="563" r:id="rId11"/>
    <p:sldId id="554" r:id="rId12"/>
    <p:sldId id="564" r:id="rId13"/>
    <p:sldId id="562" r:id="rId14"/>
  </p:sldIdLst>
  <p:sldSz cx="9144000" cy="5143500" type="screen16x9"/>
  <p:notesSz cx="6797675" cy="9872663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75E"/>
    <a:srgbClr val="25282B"/>
    <a:srgbClr val="820000"/>
    <a:srgbClr val="00B0CA"/>
    <a:srgbClr val="5E2750"/>
    <a:srgbClr val="EB9700"/>
    <a:srgbClr val="FECB00"/>
    <a:srgbClr val="A8B400"/>
    <a:srgbClr val="007C92"/>
    <a:srgbClr val="9C2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1075" autoAdjust="0"/>
  </p:normalViewPr>
  <p:slideViewPr>
    <p:cSldViewPr snapToGrid="0" snapToObjects="1" showGuides="1">
      <p:cViewPr varScale="1">
        <p:scale>
          <a:sx n="90" d="100"/>
          <a:sy n="90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22/01/2022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22/01/2022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3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0.xml"/><Relationship Id="rId7" Type="http://schemas.openxmlformats.org/officeDocument/2006/relationships/image" Target="../media/image13.jp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2.xml"/><Relationship Id="rId7" Type="http://schemas.openxmlformats.org/officeDocument/2006/relationships/image" Target="../media/image14.jp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4.xml"/><Relationship Id="rId7" Type="http://schemas.openxmlformats.org/officeDocument/2006/relationships/image" Target="../media/image15.jp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6.xml"/><Relationship Id="rId7" Type="http://schemas.openxmlformats.org/officeDocument/2006/relationships/image" Target="../media/image16.jpe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8.xml"/><Relationship Id="rId7" Type="http://schemas.openxmlformats.org/officeDocument/2006/relationships/image" Target="../media/image17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0.xml"/><Relationship Id="rId7" Type="http://schemas.openxmlformats.org/officeDocument/2006/relationships/image" Target="../media/image18.jp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2.xml"/><Relationship Id="rId7" Type="http://schemas.openxmlformats.org/officeDocument/2006/relationships/image" Target="../media/image19.jp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4.xml"/><Relationship Id="rId7" Type="http://schemas.openxmlformats.org/officeDocument/2006/relationships/image" Target="../media/image21.jpg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6.xml"/><Relationship Id="rId7" Type="http://schemas.openxmlformats.org/officeDocument/2006/relationships/image" Target="../media/image22.jpg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6.xml"/><Relationship Id="rId7" Type="http://schemas.openxmlformats.org/officeDocument/2006/relationships/image" Target="../media/image5.jp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8.xml"/><Relationship Id="rId7" Type="http://schemas.openxmlformats.org/officeDocument/2006/relationships/image" Target="../media/image23.jpg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40.xml"/><Relationship Id="rId7" Type="http://schemas.openxmlformats.org/officeDocument/2006/relationships/image" Target="../media/image24.jpg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42.xml"/><Relationship Id="rId7" Type="http://schemas.openxmlformats.org/officeDocument/2006/relationships/image" Target="../media/image25.jpg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44.xml"/><Relationship Id="rId7" Type="http://schemas.openxmlformats.org/officeDocument/2006/relationships/image" Target="../media/image26.jpg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46.xml"/><Relationship Id="rId7" Type="http://schemas.openxmlformats.org/officeDocument/2006/relationships/image" Target="../media/image27.jpg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48.xml"/><Relationship Id="rId7" Type="http://schemas.openxmlformats.org/officeDocument/2006/relationships/image" Target="../media/image28.jpg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50.xml"/><Relationship Id="rId7" Type="http://schemas.openxmlformats.org/officeDocument/2006/relationships/image" Target="../media/image29.jpg"/><Relationship Id="rId2" Type="http://schemas.openxmlformats.org/officeDocument/2006/relationships/tags" Target="../tags/tag4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52.xml"/><Relationship Id="rId7" Type="http://schemas.openxmlformats.org/officeDocument/2006/relationships/image" Target="../media/image30.jpg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.xml"/><Relationship Id="rId7" Type="http://schemas.openxmlformats.org/officeDocument/2006/relationships/image" Target="../media/image7.jp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.xml"/><Relationship Id="rId7" Type="http://schemas.openxmlformats.org/officeDocument/2006/relationships/image" Target="../media/image8.jpe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.xml"/><Relationship Id="rId7" Type="http://schemas.openxmlformats.org/officeDocument/2006/relationships/image" Target="../media/image9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image" Target="../media/image10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6.xml"/><Relationship Id="rId7" Type="http://schemas.openxmlformats.org/officeDocument/2006/relationships/image" Target="../media/image11.jp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8.xml"/><Relationship Id="rId7" Type="http://schemas.openxmlformats.org/officeDocument/2006/relationships/image" Target="../media/image12.jp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8184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uk-UA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B84D48-DD07-8F41-8E87-B39CA8E093AD}"/>
              </a:ext>
            </a:extLst>
          </p:cNvPr>
          <p:cNvSpPr txBox="1"/>
          <p:nvPr userDrawn="1"/>
        </p:nvSpPr>
        <p:spPr>
          <a:xfrm>
            <a:off x="7785652" y="274982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B34616-884A-6E49-AF27-39F21B262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284086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uk-UA" dirty="0" smtClean="0"/>
              <a:t>Образец заголовка</a:t>
            </a: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D14CCD6-B43D-824B-8056-E6DD2A9EB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4088479"/>
            <a:ext cx="2087880" cy="682887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568AED-6119-CD42-A18C-C314B74136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48891" y="556591"/>
            <a:ext cx="4030317" cy="40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1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8145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16346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1007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47223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520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904425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5086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6" name="Picture 5" descr="vodafone_PPT_BG_2.jp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65425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6718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7" name="Picture 6" descr="vodafone_PPT_BG_5.jp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571247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6697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1848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6454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AA00D-CBDA-4847-BC84-8DAAD4B8E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633445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17586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6" name="Picture 5" descr="vodafone_PPT_BG_4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10258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25313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1330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4280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3475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7" name="Picture 6" descr="vodafone_PPT_BG_3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-105094"/>
            <a:ext cx="9296400" cy="5248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2187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7878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23173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9028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432047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5983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914794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35301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790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1C27-1B32-FC42-84D1-A6B1EF109DC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6504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21F1E-1F2D-AA49-9C69-62066E657D5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1597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5D442-00B5-3045-8E27-91CE2AE959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26476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 descr="A picture containing person, indoor, young&#10;&#10;Description automatically generated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75818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3207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1137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19717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71682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22 January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 NUMBERED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5B3401-932C-0F41-B328-1E2E01655F7D}" type="datetime4">
              <a:rPr lang="en-GB" smtClean="0"/>
              <a:t>22 January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7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NUMBE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86831-9186-1A46-8C51-DF0C6926CA7C}" type="datetime4">
              <a:rPr lang="en-GB" smtClean="0"/>
              <a:t>22 January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0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C4EAA-71C0-7847-9938-ACF78B628920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3112-9319-574E-965C-D7DBF43EF039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F0E956-AEC0-6E47-82BA-82F9A6FC1D28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4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22 January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22 January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smtClean="0"/>
              <a:t>Вставка рисунка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76285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6" name="Picture 5" descr="vodafone_PPT_BG_17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989" y="-44450"/>
            <a:ext cx="9188989" cy="518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372078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0E4CCE-5AAE-AE4C-B060-0037F2F4F0B0}" type="datetime4">
              <a:rPr lang="en-GB" smtClean="0"/>
              <a:t>22 January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smtClean="0"/>
              <a:t>Вставка диаграммы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6AD2-306D-7A4A-BE64-03A187C68A13}" type="datetime4">
              <a:rPr lang="en-GB" smtClean="0"/>
              <a:t>22 January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61F83-7858-3B44-A5D2-D6202632A1FB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C1523-9997-0346-BA33-5767E91BED4D}" type="datetime4">
              <a:rPr lang="en-GB" smtClean="0"/>
              <a:t>22 January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1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1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5123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6" name="Picture 5" descr="vodafone_PPT_BG_9.jp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426799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4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12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7" name="Picture 6" descr="vodafone_PPT_BG_7.jp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965361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7195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6" name="Picture 5" descr="vodafone_PPT_BG_18.jp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48599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1177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1C27-1B32-FC42-84D1-A6B1EF109DC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9751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Слайд think-cell" r:id="rId5" imgW="288" imgH="288" progId="TCLayout.ActiveDocument.1">
                  <p:embed/>
                </p:oleObj>
              </mc:Choice>
              <mc:Fallback>
                <p:oleObj name="Слайд think-cell" r:id="rId5" imgW="288" imgH="28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marL="0" lvl="0" indent="0" algn="ctr" defTabSz="444500" ea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uk-UA" sz="2600" b="1" i="0" kern="1200" baseline="0" dirty="0" smtClean="0">
              <a:solidFill>
                <a:srgbClr val="34342B"/>
              </a:solidFill>
              <a:latin typeface="Vodafone Rg" pitchFamily="34" charset="0"/>
              <a:ea typeface="+mj-ea"/>
              <a:cs typeface="+mn-cs"/>
              <a:sym typeface="Vodafone Rg" panose="020B060608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uk-UA" dirty="0" smtClean="0"/>
              <a:t>Образец заголовка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dirty="0" smtClean="0"/>
              <a:t>Образец подзаголовка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21F1E-1F2D-AA49-9C69-62066E657D5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8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 userDrawn="1">
            <p:custDataLst>
              <p:tags r:id="rId53"/>
            </p:custDataLst>
            <p:extLst>
              <p:ext uri="{D42A27DB-BD31-4B8C-83A1-F6EECF244321}">
                <p14:modId xmlns:p14="http://schemas.microsoft.com/office/powerpoint/2010/main" val="29661093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Слайд think-cell" r:id="rId54" imgW="360" imgH="360" progId="TCLayout.ActiveDocument.1">
                  <p:embed/>
                </p:oleObj>
              </mc:Choice>
              <mc:Fallback>
                <p:oleObj name="Слайд think-cell" r:id="rId5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6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 smtClean="0"/>
              <a:t>Образец заголовка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  <a:latin typeface="Vodafone Lt" panose="020B060604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Vodafone Lt" panose="020B0606040202020204" pitchFamily="34" charset="0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>
                <a:latin typeface="Vodafone Lt" panose="020B0606040202020204" pitchFamily="34" charset="0"/>
              </a:defRPr>
            </a:lvl1pPr>
          </a:lstStyle>
          <a:p>
            <a:fld id="{BDDBAA49-6CB8-054C-996A-16DA1E81284C}" type="datetime4">
              <a:rPr lang="en-GB" smtClean="0"/>
              <a:pPr/>
              <a:t>22 January 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92" r:id="rId2"/>
    <p:sldLayoutId id="2147483736" r:id="rId3"/>
    <p:sldLayoutId id="2147483794" r:id="rId4"/>
    <p:sldLayoutId id="2147483793" r:id="rId5"/>
    <p:sldLayoutId id="2147483787" r:id="rId6"/>
    <p:sldLayoutId id="2147483788" r:id="rId7"/>
    <p:sldLayoutId id="2147483778" r:id="rId8"/>
    <p:sldLayoutId id="2147483773" r:id="rId9"/>
    <p:sldLayoutId id="2147483771" r:id="rId10"/>
    <p:sldLayoutId id="2147483768" r:id="rId11"/>
    <p:sldLayoutId id="2147483767" r:id="rId12"/>
    <p:sldLayoutId id="2147483791" r:id="rId13"/>
    <p:sldLayoutId id="2147483789" r:id="rId14"/>
    <p:sldLayoutId id="2147483781" r:id="rId15"/>
    <p:sldLayoutId id="2147483774" r:id="rId16"/>
    <p:sldLayoutId id="2147483732" r:id="rId17"/>
    <p:sldLayoutId id="2147483790" r:id="rId18"/>
    <p:sldLayoutId id="2147483785" r:id="rId19"/>
    <p:sldLayoutId id="2147483784" r:id="rId20"/>
    <p:sldLayoutId id="2147483783" r:id="rId21"/>
    <p:sldLayoutId id="2147483782" r:id="rId22"/>
    <p:sldLayoutId id="2147483780" r:id="rId23"/>
    <p:sldLayoutId id="2147483777" r:id="rId24"/>
    <p:sldLayoutId id="2147483772" r:id="rId25"/>
    <p:sldLayoutId id="2147483769" r:id="rId26"/>
    <p:sldLayoutId id="2147483766" r:id="rId27"/>
    <p:sldLayoutId id="2147483749" r:id="rId28"/>
    <p:sldLayoutId id="2147483729" r:id="rId29"/>
    <p:sldLayoutId id="2147483753" r:id="rId30"/>
    <p:sldLayoutId id="2147483756" r:id="rId31"/>
    <p:sldLayoutId id="2147483675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650" r:id="rId38"/>
    <p:sldLayoutId id="2147483706" r:id="rId39"/>
    <p:sldLayoutId id="2147483709" r:id="rId40"/>
    <p:sldLayoutId id="2147483654" r:id="rId41"/>
    <p:sldLayoutId id="2147483660" r:id="rId42"/>
    <p:sldLayoutId id="2147483666" r:id="rId43"/>
    <p:sldLayoutId id="2147483667" r:id="rId44"/>
    <p:sldLayoutId id="2147483708" r:id="rId45"/>
    <p:sldLayoutId id="2147483763" r:id="rId46"/>
    <p:sldLayoutId id="2147483764" r:id="rId47"/>
    <p:sldLayoutId id="2147483701" r:id="rId48"/>
    <p:sldLayoutId id="2147483765" r:id="rId49"/>
    <p:sldLayoutId id="2147483795" r:id="rId5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6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0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1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2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55.xml"/><Relationship Id="rId7" Type="http://schemas.openxmlformats.org/officeDocument/2006/relationships/image" Target="../media/image1.emf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39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0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1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43.png"/><Relationship Id="rId2" Type="http://schemas.openxmlformats.org/officeDocument/2006/relationships/tags" Target="../tags/tag59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2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4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6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6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48.jpeg"/><Relationship Id="rId2" Type="http://schemas.openxmlformats.org/officeDocument/2006/relationships/tags" Target="../tags/tag6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7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661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Слайд think-cell" r:id="rId4" imgW="360" imgH="360" progId="TCLayout.ActiveDocument.1">
                  <p:embed/>
                </p:oleObj>
              </mc:Choice>
              <mc:Fallback>
                <p:oleObj name="Слайд think-cell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uk-UA" dirty="0" smtClean="0"/>
              <a:t>Прогноз </a:t>
            </a:r>
            <a:r>
              <a:rPr lang="en-US" dirty="0" smtClean="0"/>
              <a:t>data-</a:t>
            </a:r>
            <a:r>
              <a:rPr lang="uk-UA" dirty="0" smtClean="0"/>
              <a:t>трафіку абонента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Sofia Shvets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19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2946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4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874" y="252469"/>
            <a:ext cx="6538913" cy="438648"/>
          </a:xfrm>
        </p:spPr>
        <p:txBody>
          <a:bodyPr vert="horz"/>
          <a:lstStyle/>
          <a:p>
            <a:r>
              <a:rPr lang="uk-UA" dirty="0" smtClean="0"/>
              <a:t>Оцінка моделі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253395" y="1054212"/>
            <a:ext cx="8642350" cy="67889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RMSE test  = 8.31</a:t>
            </a:r>
          </a:p>
          <a:p>
            <a:pPr marL="0" indent="0">
              <a:buNone/>
            </a:pPr>
            <a:r>
              <a:rPr lang="en-US" dirty="0" smtClean="0"/>
              <a:t>RMSE train = 8.21 </a:t>
            </a:r>
            <a:r>
              <a:rPr lang="ru-RU" dirty="0" smtClean="0"/>
              <a:t>(</a:t>
            </a:r>
            <a:r>
              <a:rPr lang="uk-UA" dirty="0" smtClean="0"/>
              <a:t>свідчить, що модель не перенавчилася)</a:t>
            </a:r>
            <a:endParaRPr lang="uk-UA" dirty="0"/>
          </a:p>
        </p:txBody>
      </p:sp>
      <p:pic>
        <p:nvPicPr>
          <p:cNvPr id="11" name="Picture 39" descr="3_KPI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0" y="125756"/>
            <a:ext cx="460451" cy="4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9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426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838" y="471793"/>
            <a:ext cx="6538913" cy="667479"/>
          </a:xfrm>
        </p:spPr>
        <p:txBody>
          <a:bodyPr vert="horz"/>
          <a:lstStyle/>
          <a:p>
            <a:r>
              <a:rPr lang="uk-UA" dirty="0" smtClean="0"/>
              <a:t>Найважливіші показники абонента, що впливають на майбутнє використання трафіку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7" name="Объект 5"/>
          <p:cNvSpPr txBox="1">
            <a:spLocks noGrp="1"/>
          </p:cNvSpPr>
          <p:nvPr>
            <p:ph sz="quarter" idx="13"/>
          </p:nvPr>
        </p:nvSpPr>
        <p:spPr>
          <a:xfrm>
            <a:off x="1095838" y="1754372"/>
            <a:ext cx="8642350" cy="2849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err="1" smtClean="0"/>
              <a:t>Згенеровані</a:t>
            </a:r>
            <a:r>
              <a:rPr lang="uk-UA" dirty="0" smtClean="0"/>
              <a:t> характеристики трафіку: сума за півроку, середнє, динаміка та ін.</a:t>
            </a:r>
          </a:p>
          <a:p>
            <a:r>
              <a:rPr lang="uk-UA" dirty="0" smtClean="0"/>
              <a:t>Дані безпосередньо 4</a:t>
            </a:r>
            <a:r>
              <a:rPr lang="en-US" dirty="0" smtClean="0"/>
              <a:t>g </a:t>
            </a:r>
            <a:r>
              <a:rPr lang="uk-UA" dirty="0" smtClean="0"/>
              <a:t>трафіку</a:t>
            </a:r>
          </a:p>
          <a:p>
            <a:r>
              <a:rPr lang="uk-UA" dirty="0" smtClean="0"/>
              <a:t>Дані про </a:t>
            </a:r>
            <a:r>
              <a:rPr lang="uk-UA" dirty="0" err="1" smtClean="0"/>
              <a:t>девайс</a:t>
            </a:r>
            <a:r>
              <a:rPr lang="uk-UA" dirty="0" smtClean="0"/>
              <a:t>: скільки користується </a:t>
            </a:r>
            <a:r>
              <a:rPr lang="uk-UA" dirty="0" err="1" smtClean="0"/>
              <a:t>девайсом</a:t>
            </a:r>
            <a:r>
              <a:rPr lang="uk-UA" dirty="0" smtClean="0"/>
              <a:t>, ціна</a:t>
            </a:r>
          </a:p>
          <a:p>
            <a:r>
              <a:rPr lang="uk-UA" dirty="0" smtClean="0"/>
              <a:t>Дані про локацію</a:t>
            </a:r>
          </a:p>
        </p:txBody>
      </p:sp>
      <p:pic>
        <p:nvPicPr>
          <p:cNvPr id="19" name="Picture 22" descr="\\kv-ors-fs1.mobvdi.mts.com.ua\kv-ors-fs1\UserFolders\arodionova\Desktop\Инфографика\VF icons\New folder\Серые\16 - Copy (9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6" y="471793"/>
            <a:ext cx="593841" cy="66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37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17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2725" y="479855"/>
            <a:ext cx="6538913" cy="443662"/>
          </a:xfrm>
        </p:spPr>
        <p:txBody>
          <a:bodyPr vert="horz"/>
          <a:lstStyle/>
          <a:p>
            <a:r>
              <a:rPr lang="uk-UA" dirty="0" smtClean="0"/>
              <a:t>Введення моделі в </a:t>
            </a:r>
            <a:r>
              <a:rPr lang="uk-UA" dirty="0" err="1" smtClean="0"/>
              <a:t>продуктив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581006" y="1556575"/>
            <a:ext cx="8339710" cy="2521430"/>
          </a:xfrm>
        </p:spPr>
        <p:txBody>
          <a:bodyPr/>
          <a:lstStyle/>
          <a:p>
            <a:r>
              <a:rPr lang="uk-UA" dirty="0" smtClean="0"/>
              <a:t>Щомісячний прогноз використання трафіку </a:t>
            </a:r>
          </a:p>
          <a:p>
            <a:r>
              <a:rPr lang="uk-UA" dirty="0" smtClean="0"/>
              <a:t>Побудова звітності на основі прогнозу про </a:t>
            </a:r>
            <a:r>
              <a:rPr lang="ru-RU" dirty="0" err="1" smtClean="0"/>
              <a:t>майбутн</a:t>
            </a:r>
            <a:r>
              <a:rPr lang="uk-UA" dirty="0" smtClean="0"/>
              <a:t>є навантаження мережі і необхідні базові станції</a:t>
            </a:r>
          </a:p>
          <a:p>
            <a:endParaRPr lang="uk-UA" dirty="0"/>
          </a:p>
          <a:p>
            <a:pPr marL="0" indent="0">
              <a:buNone/>
            </a:pPr>
            <a:r>
              <a:rPr lang="uk-UA" dirty="0" smtClean="0"/>
              <a:t>Маркетингові ініціативи:</a:t>
            </a:r>
          </a:p>
          <a:p>
            <a:r>
              <a:rPr lang="uk-UA" dirty="0" smtClean="0"/>
              <a:t>Щотижневий прогноз для аналітичних розрахунків та </a:t>
            </a:r>
            <a:r>
              <a:rPr lang="uk-UA" dirty="0" err="1" smtClean="0"/>
              <a:t>смс</a:t>
            </a:r>
            <a:r>
              <a:rPr lang="uk-UA" dirty="0" smtClean="0"/>
              <a:t>-розсилок</a:t>
            </a:r>
          </a:p>
          <a:p>
            <a:r>
              <a:rPr lang="uk-UA" dirty="0" smtClean="0"/>
              <a:t>Онлайн-</a:t>
            </a:r>
            <a:r>
              <a:rPr lang="uk-UA" dirty="0" err="1" smtClean="0"/>
              <a:t>скоринг</a:t>
            </a:r>
            <a:r>
              <a:rPr lang="uk-UA" dirty="0" smtClean="0"/>
              <a:t> для формування </a:t>
            </a:r>
            <a:r>
              <a:rPr lang="uk-UA" dirty="0" err="1" smtClean="0"/>
              <a:t>оферу</a:t>
            </a:r>
            <a:r>
              <a:rPr lang="uk-UA" dirty="0" smtClean="0"/>
              <a:t> в додатку\на сайті</a:t>
            </a:r>
            <a:endParaRPr lang="uk-UA" dirty="0"/>
          </a:p>
        </p:txBody>
      </p:sp>
      <p:pic>
        <p:nvPicPr>
          <p:cNvPr id="66567" name="Picture 7" descr="Gear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6" y="224957"/>
            <a:ext cx="883849" cy="8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34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1917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78067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name="Слайд think-cell" r:id="rId6" imgW="240" imgH="240" progId="TCLayout.ActiveDocument.1">
                  <p:embed/>
                </p:oleObj>
              </mc:Choice>
              <mc:Fallback>
                <p:oleObj name="Слайд think-cell" r:id="rId6" imgW="240" imgH="240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none" lIns="0" tIns="0" rIns="0" bIns="0" numCol="1" spcCol="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400" b="1" kern="1200" dirty="0" smtClean="0">
              <a:solidFill>
                <a:srgbClr val="34342B"/>
              </a:solidFill>
              <a:latin typeface="Vodafone Rg" panose="020B0606080202020204" pitchFamily="34" charset="0"/>
              <a:ea typeface="+mj-ea"/>
              <a:cs typeface="+mj-cs"/>
              <a:sym typeface="Vodafone Rg" panose="020B060608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9537" y="137686"/>
            <a:ext cx="4429125" cy="667479"/>
          </a:xfrm>
        </p:spPr>
        <p:txBody>
          <a:bodyPr vert="horz"/>
          <a:lstStyle/>
          <a:p>
            <a:r>
              <a:rPr lang="ru-RU" dirty="0" err="1" smtClean="0"/>
              <a:t>Ціль</a:t>
            </a:r>
            <a:r>
              <a:rPr lang="ru-RU" dirty="0" smtClean="0"/>
              <a:t> </a:t>
            </a:r>
            <a:r>
              <a:rPr lang="ru-RU" dirty="0" err="1" smtClean="0"/>
              <a:t>моделі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39476" y="654303"/>
            <a:ext cx="6851637" cy="876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ru-RU" sz="1400" b="1" dirty="0" err="1" smtClean="0"/>
              <a:t>Спрогнозувати</a:t>
            </a:r>
            <a:r>
              <a:rPr lang="ru-RU" sz="1400" b="1" dirty="0" smtClean="0"/>
              <a:t> </a:t>
            </a:r>
            <a:r>
              <a:rPr lang="ru-RU" sz="1400" b="1" dirty="0" err="1"/>
              <a:t>навантаження</a:t>
            </a:r>
            <a:r>
              <a:rPr lang="ru-RU" sz="1400" b="1" dirty="0"/>
              <a:t> </a:t>
            </a:r>
            <a:r>
              <a:rPr lang="ru-RU" sz="1400" b="1" dirty="0" err="1"/>
              <a:t>мережі</a:t>
            </a:r>
            <a:r>
              <a:rPr lang="ru-RU" sz="1400" b="1" dirty="0"/>
              <a:t> через 6 </a:t>
            </a:r>
            <a:r>
              <a:rPr lang="ru-RU" sz="1400" b="1" dirty="0" err="1"/>
              <a:t>місяців</a:t>
            </a:r>
            <a:r>
              <a:rPr lang="ru-RU" sz="1400" b="1" dirty="0"/>
              <a:t> </a:t>
            </a:r>
            <a:endParaRPr lang="ru-RU" sz="1400" b="1" dirty="0" smtClean="0"/>
          </a:p>
          <a:p>
            <a:endParaRPr lang="ru-RU" sz="1400" b="1" dirty="0"/>
          </a:p>
          <a:p>
            <a:r>
              <a:rPr lang="ru-RU" sz="1400" dirty="0" smtClean="0"/>
              <a:t>Тип </a:t>
            </a:r>
            <a:r>
              <a:rPr lang="ru-RU" sz="1400" dirty="0" err="1" smtClean="0"/>
              <a:t>задачі</a:t>
            </a:r>
            <a:r>
              <a:rPr lang="ru-RU" sz="1400" dirty="0" smtClean="0"/>
              <a:t>: </a:t>
            </a:r>
            <a:r>
              <a:rPr lang="ru-RU" sz="1400" dirty="0" err="1" smtClean="0"/>
              <a:t>регресійне</a:t>
            </a:r>
            <a:r>
              <a:rPr lang="ru-RU" sz="1400" dirty="0" smtClean="0"/>
              <a:t> </a:t>
            </a:r>
            <a:r>
              <a:rPr lang="ru-RU" sz="1400" dirty="0" err="1" smtClean="0"/>
              <a:t>прогнозтичне</a:t>
            </a:r>
            <a:r>
              <a:rPr lang="ru-RU" sz="1400" dirty="0" smtClean="0"/>
              <a:t> </a:t>
            </a:r>
            <a:r>
              <a:rPr lang="ru-RU" sz="1400" dirty="0" err="1" smtClean="0"/>
              <a:t>моделювання</a:t>
            </a:r>
            <a:endParaRPr lang="ru-RU" sz="1400" dirty="0" smtClean="0"/>
          </a:p>
          <a:p>
            <a:r>
              <a:rPr lang="uk-UA" sz="1400" dirty="0" smtClean="0"/>
              <a:t>Характеристика, яку прогнозуємо: кількість використаних ГБ абонентом</a:t>
            </a:r>
            <a:endParaRPr lang="ru-RU" sz="1400" dirty="0" smtClean="0"/>
          </a:p>
          <a:p>
            <a:r>
              <a:rPr lang="ru-RU" sz="1400" dirty="0" smtClean="0"/>
              <a:t>  </a:t>
            </a:r>
            <a:endParaRPr lang="ru-RU" sz="1400" dirty="0"/>
          </a:p>
        </p:txBody>
      </p:sp>
      <p:grpSp>
        <p:nvGrpSpPr>
          <p:cNvPr id="36" name="Группа 35"/>
          <p:cNvGrpSpPr/>
          <p:nvPr/>
        </p:nvGrpSpPr>
        <p:grpSpPr>
          <a:xfrm>
            <a:off x="959537" y="3951608"/>
            <a:ext cx="7353472" cy="683622"/>
            <a:chOff x="806459" y="2921726"/>
            <a:chExt cx="7353472" cy="683622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992777" y="2921726"/>
              <a:ext cx="7167154" cy="317863"/>
              <a:chOff x="992777" y="2921726"/>
              <a:chExt cx="7167154" cy="317863"/>
            </a:xfrm>
          </p:grpSpPr>
          <p:cxnSp>
            <p:nvCxnSpPr>
              <p:cNvPr id="11" name="Прямая со стрелкой 10"/>
              <p:cNvCxnSpPr/>
              <p:nvPr/>
            </p:nvCxnSpPr>
            <p:spPr>
              <a:xfrm>
                <a:off x="992777" y="3082835"/>
                <a:ext cx="7167154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единительная линия 23"/>
              <p:cNvCxnSpPr/>
              <p:nvPr/>
            </p:nvCxnSpPr>
            <p:spPr>
              <a:xfrm flipH="1" flipV="1">
                <a:off x="1703223" y="2921726"/>
                <a:ext cx="134286" cy="391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/>
              <p:cNvCxnSpPr/>
              <p:nvPr/>
            </p:nvCxnSpPr>
            <p:spPr>
              <a:xfrm>
                <a:off x="3143795" y="2943497"/>
                <a:ext cx="0" cy="27867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6251944" y="2960914"/>
                <a:ext cx="0" cy="27867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06459" y="3157366"/>
              <a:ext cx="1818263" cy="33963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uk-UA" sz="1400" dirty="0" smtClean="0">
                  <a:latin typeface="Vodafone Rg" pitchFamily="34" charset="0"/>
                </a:rPr>
                <a:t>Історичні </a:t>
              </a:r>
              <a:r>
                <a:rPr lang="uk-UA" sz="1400" dirty="0" smtClean="0">
                  <a:latin typeface="Vodafone Rg" pitchFamily="34" charset="0"/>
                </a:rPr>
                <a:t>дані</a:t>
              </a:r>
              <a:endParaRPr lang="uk-UA" sz="1400" dirty="0" smtClean="0">
                <a:latin typeface="Vodafone Rg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62646" y="3265713"/>
              <a:ext cx="1362892" cy="33963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uk-UA" sz="1400" dirty="0" smtClean="0">
                  <a:latin typeface="Vodafone Rg" pitchFamily="34" charset="0"/>
                </a:rPr>
                <a:t>1 </a:t>
              </a:r>
              <a:r>
                <a:rPr lang="uk-UA" sz="1400" dirty="0" smtClean="0">
                  <a:latin typeface="Vodafone Rg" pitchFamily="34" charset="0"/>
                </a:rPr>
                <a:t>січня</a:t>
              </a:r>
              <a:endParaRPr lang="uk-UA" sz="1400" dirty="0" smtClean="0">
                <a:latin typeface="Vodafone Rg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95813" y="3265713"/>
              <a:ext cx="1362892" cy="33963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uk-UA" sz="1400" dirty="0" smtClean="0">
                  <a:latin typeface="Vodafone Rg" pitchFamily="34" charset="0"/>
                </a:rPr>
                <a:t>1 липня</a:t>
              </a:r>
            </a:p>
          </p:txBody>
        </p:sp>
      </p:grpSp>
      <p:sp>
        <p:nvSpPr>
          <p:cNvPr id="34" name="Овал 33"/>
          <p:cNvSpPr/>
          <p:nvPr/>
        </p:nvSpPr>
        <p:spPr>
          <a:xfrm>
            <a:off x="2742862" y="2185014"/>
            <a:ext cx="1081559" cy="925379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uk-UA" sz="1200" b="1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Дата </a:t>
            </a:r>
            <a:r>
              <a:rPr lang="uk-UA" sz="1200" b="1" kern="1200" dirty="0" err="1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скорингу</a:t>
            </a:r>
            <a:endParaRPr lang="uk-UA" sz="1200" b="1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95054" y="3951548"/>
            <a:ext cx="2701819" cy="19645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uk-U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90542" y="3389648"/>
            <a:ext cx="1383468" cy="292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uk-UA" sz="1200" dirty="0" smtClean="0">
                <a:latin typeface="Vodafone Rg" pitchFamily="34" charset="0"/>
              </a:rPr>
              <a:t>Об</a:t>
            </a:r>
            <a:r>
              <a:rPr lang="en-US" sz="1200" dirty="0" smtClean="0">
                <a:latin typeface="Vodafone Rg" pitchFamily="34" charset="0"/>
              </a:rPr>
              <a:t>’</a:t>
            </a:r>
            <a:r>
              <a:rPr lang="uk-UA" sz="1200" dirty="0" err="1" smtClean="0">
                <a:latin typeface="Vodafone Rg" pitchFamily="34" charset="0"/>
              </a:rPr>
              <a:t>єм</a:t>
            </a:r>
            <a:r>
              <a:rPr lang="uk-UA" sz="1200" dirty="0" smtClean="0">
                <a:latin typeface="Vodafone Rg" pitchFamily="34" charset="0"/>
              </a:rPr>
              <a:t> використаного </a:t>
            </a:r>
            <a:r>
              <a:rPr lang="en-US" sz="1200" dirty="0" smtClean="0">
                <a:latin typeface="Vodafone Rg" pitchFamily="34" charset="0"/>
              </a:rPr>
              <a:t>data-</a:t>
            </a:r>
            <a:r>
              <a:rPr lang="ru-RU" sz="1200" dirty="0" smtClean="0">
                <a:latin typeface="Vodafone Rg" pitchFamily="34" charset="0"/>
              </a:rPr>
              <a:t>т</a:t>
            </a:r>
            <a:r>
              <a:rPr lang="uk-UA" sz="1200" dirty="0" smtClean="0">
                <a:latin typeface="Vodafone Rg" pitchFamily="34" charset="0"/>
              </a:rPr>
              <a:t>рафіку</a:t>
            </a:r>
            <a:endParaRPr lang="ru-RU" sz="1200" dirty="0" smtClean="0">
              <a:latin typeface="Vodafone Rg" pitchFamily="34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6374905" y="3894352"/>
            <a:ext cx="166509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23669" y="1480025"/>
            <a:ext cx="6851637" cy="1337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  </a:t>
            </a:r>
            <a:endParaRPr lang="ru-RU" sz="14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3283642" y="3098592"/>
            <a:ext cx="0" cy="84162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49608" y="4273535"/>
            <a:ext cx="1362892" cy="339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uk-UA" sz="1400" dirty="0" smtClean="0">
                <a:latin typeface="Vodafone Rg" pitchFamily="34" charset="0"/>
              </a:rPr>
              <a:t>1 </a:t>
            </a:r>
            <a:r>
              <a:rPr lang="uk-UA" sz="1400" dirty="0" smtClean="0">
                <a:latin typeface="Vodafone Rg" pitchFamily="34" charset="0"/>
              </a:rPr>
              <a:t>серпня</a:t>
            </a:r>
            <a:endParaRPr lang="uk-UA" sz="1400" dirty="0" smtClean="0">
              <a:latin typeface="Vodafone Rg" pitchFamily="34" charset="0"/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7982185" y="3973378"/>
            <a:ext cx="0" cy="2786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3" name="Picture 27" descr="http://mymasterpieceliving.com/content/uploads/2015/01/iconmonstr-target-3-icon-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3" y="54564"/>
            <a:ext cx="416861" cy="4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3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2439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uk-UA" dirty="0" smtClean="0"/>
              <a:t>Бізнес-розуміння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934313" y="1019802"/>
            <a:ext cx="6869445" cy="1210524"/>
          </a:xfrm>
        </p:spPr>
        <p:txBody>
          <a:bodyPr/>
          <a:lstStyle/>
          <a:p>
            <a:pPr marL="0" indent="0">
              <a:buNone/>
            </a:pPr>
            <a:r>
              <a:rPr lang="uk-UA" sz="1600" b="1" dirty="0" smtClean="0"/>
              <a:t>Мережа зв</a:t>
            </a:r>
            <a:r>
              <a:rPr lang="en-US" sz="1600" b="1" dirty="0" smtClean="0"/>
              <a:t>’</a:t>
            </a:r>
            <a:r>
              <a:rPr lang="uk-UA" sz="1600" b="1" dirty="0" err="1" smtClean="0"/>
              <a:t>язку</a:t>
            </a:r>
            <a:endParaRPr lang="uk-UA" sz="1600" b="1" dirty="0" smtClean="0"/>
          </a:p>
          <a:p>
            <a:r>
              <a:rPr lang="uk-UA" sz="1600" dirty="0" smtClean="0"/>
              <a:t>Виявлення точок росту: місця, в яких потрібні базові станції для майбутнього попиту</a:t>
            </a:r>
            <a:endParaRPr lang="uk-UA" sz="1600" dirty="0"/>
          </a:p>
          <a:p>
            <a:r>
              <a:rPr lang="uk-UA" sz="1600" dirty="0"/>
              <a:t>Побудова високоякісної інфраструктури мобільного зв'язку  </a:t>
            </a:r>
          </a:p>
          <a:p>
            <a:r>
              <a:rPr lang="uk-UA" sz="1600" dirty="0" smtClean="0"/>
              <a:t>Приймати </a:t>
            </a:r>
            <a:r>
              <a:rPr lang="uk-UA" sz="1600" dirty="0"/>
              <a:t>рішення про розподіл інвестицій на покращення якості </a:t>
            </a:r>
            <a:r>
              <a:rPr lang="uk-UA" sz="1600" dirty="0" smtClean="0"/>
              <a:t>мережі</a:t>
            </a:r>
          </a:p>
        </p:txBody>
      </p:sp>
      <p:sp>
        <p:nvSpPr>
          <p:cNvPr id="11" name="Объект 5"/>
          <p:cNvSpPr txBox="1">
            <a:spLocks/>
          </p:cNvSpPr>
          <p:nvPr/>
        </p:nvSpPr>
        <p:spPr>
          <a:xfrm>
            <a:off x="1934313" y="3234600"/>
            <a:ext cx="7135259" cy="1210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600" b="1" dirty="0" smtClean="0"/>
              <a:t>Маркетингові ініціативи</a:t>
            </a:r>
          </a:p>
          <a:p>
            <a:r>
              <a:rPr lang="uk-UA" sz="1600" dirty="0" smtClean="0"/>
              <a:t>Поглиблене розуміння майбутньої поведінки конкретного абонента</a:t>
            </a:r>
          </a:p>
          <a:p>
            <a:r>
              <a:rPr lang="uk-UA" sz="1600" dirty="0" smtClean="0"/>
              <a:t>Кампанії, спрямовані на утримання і розвиток </a:t>
            </a:r>
            <a:r>
              <a:rPr lang="en-US" sz="1600" dirty="0" smtClean="0"/>
              <a:t>data usage </a:t>
            </a:r>
            <a:r>
              <a:rPr lang="uk-UA" sz="1600" dirty="0" smtClean="0"/>
              <a:t>абонентів</a:t>
            </a:r>
          </a:p>
          <a:p>
            <a:r>
              <a:rPr lang="uk-UA" sz="1600" dirty="0" smtClean="0"/>
              <a:t>Аналітика для дослідження можливості проведення монетизації</a:t>
            </a:r>
            <a:endParaRPr lang="uk-UA" sz="1600" dirty="0"/>
          </a:p>
        </p:txBody>
      </p:sp>
      <p:pic>
        <p:nvPicPr>
          <p:cNvPr id="16" name="Picture 1" descr="3_Mobile_Base_Station_V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1019802"/>
            <a:ext cx="720000" cy="720000"/>
          </a:xfrm>
          <a:prstGeom prst="rect">
            <a:avLst/>
          </a:prstGeom>
        </p:spPr>
      </p:pic>
      <p:pic>
        <p:nvPicPr>
          <p:cNvPr id="20" name="Picture 39" descr="3_CR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3234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5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0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uk-UA" dirty="0" smtClean="0"/>
              <a:t>Процес побудови моделі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7352" name="Picture 8" descr="An enhanced CRISP-DM process model | Download Scientific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3" y="873457"/>
            <a:ext cx="3401975" cy="34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4365295" y="123021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/>
              <a:t>CRISP-DM</a:t>
            </a:r>
            <a:r>
              <a:rPr lang="uk-UA" dirty="0"/>
              <a:t> </a:t>
            </a:r>
            <a:r>
              <a:rPr lang="uk-UA" dirty="0" smtClean="0"/>
              <a:t>- </a:t>
            </a:r>
            <a:r>
              <a:rPr lang="uk-UA" dirty="0"/>
              <a:t>найбільш поширена </a:t>
            </a:r>
            <a:r>
              <a:rPr lang="uk-UA" dirty="0" smtClean="0"/>
              <a:t>методологія </a:t>
            </a:r>
            <a:r>
              <a:rPr lang="uk-UA" dirty="0"/>
              <a:t>дослідження даних</a:t>
            </a:r>
            <a:r>
              <a:rPr lang="uk-UA" dirty="0" smtClean="0"/>
              <a:t>. (представлена в 1999 році)</a:t>
            </a:r>
          </a:p>
          <a:p>
            <a:endParaRPr lang="uk-UA" dirty="0" smtClean="0"/>
          </a:p>
          <a:p>
            <a:r>
              <a:rPr lang="uk-UA" dirty="0" smtClean="0"/>
              <a:t>Модель </a:t>
            </a:r>
            <a:r>
              <a:rPr lang="uk-UA" dirty="0"/>
              <a:t>життєвого циклу дослідження даних у методології складається із шести фаз, а стрілки позначають найбільш важливі та часті залежності між фазами.</a:t>
            </a:r>
          </a:p>
        </p:txBody>
      </p:sp>
    </p:spTree>
    <p:extLst>
      <p:ext uri="{BB962C8B-B14F-4D97-AF65-F5344CB8AC3E}">
        <p14:creationId xmlns:p14="http://schemas.microsoft.com/office/powerpoint/2010/main" val="195328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6957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2543" y="600396"/>
            <a:ext cx="6538913" cy="431093"/>
          </a:xfrm>
        </p:spPr>
        <p:txBody>
          <a:bodyPr vert="horz"/>
          <a:lstStyle/>
          <a:p>
            <a:r>
              <a:rPr lang="uk-UA" sz="3200" dirty="0" smtClean="0"/>
              <a:t>Розуміння даних</a:t>
            </a:r>
            <a:endParaRPr lang="uk-UA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097661" y="1553941"/>
            <a:ext cx="7362087" cy="2114292"/>
          </a:xfrm>
        </p:spPr>
        <p:txBody>
          <a:bodyPr/>
          <a:lstStyle/>
          <a:p>
            <a:r>
              <a:rPr lang="uk-UA" b="1" dirty="0" smtClean="0"/>
              <a:t>Історичні дані для 250 тис. абонентів </a:t>
            </a:r>
            <a:r>
              <a:rPr lang="uk-UA" dirty="0" smtClean="0"/>
              <a:t>із заздалегідь відомою цільовою характеристикою – використання трафіку через 6 місяців</a:t>
            </a:r>
          </a:p>
          <a:p>
            <a:r>
              <a:rPr lang="uk-UA" dirty="0" smtClean="0"/>
              <a:t>Глибина характеристик – півроку</a:t>
            </a:r>
          </a:p>
          <a:p>
            <a:r>
              <a:rPr lang="uk-UA" dirty="0" smtClean="0"/>
              <a:t>Понад </a:t>
            </a:r>
            <a:r>
              <a:rPr lang="uk-UA" b="1" dirty="0" smtClean="0"/>
              <a:t>900 стандартних характеристик</a:t>
            </a:r>
            <a:r>
              <a:rPr lang="uk-UA" dirty="0" smtClean="0"/>
              <a:t>: тарифний план, баланс, дані про </a:t>
            </a:r>
            <a:r>
              <a:rPr lang="uk-UA" dirty="0" err="1" smtClean="0"/>
              <a:t>девайс</a:t>
            </a:r>
            <a:r>
              <a:rPr lang="uk-UA" dirty="0" smtClean="0"/>
              <a:t>, активність та ін.</a:t>
            </a:r>
          </a:p>
          <a:p>
            <a:r>
              <a:rPr lang="uk-UA" b="1" dirty="0" smtClean="0"/>
              <a:t>Історія помісячного використання трафіку </a:t>
            </a:r>
            <a:r>
              <a:rPr lang="uk-UA" dirty="0" smtClean="0"/>
              <a:t>за півроку до дати </a:t>
            </a:r>
            <a:r>
              <a:rPr lang="uk-UA" dirty="0" err="1" smtClean="0"/>
              <a:t>скорингу</a:t>
            </a:r>
            <a:endParaRPr lang="uk-UA" dirty="0"/>
          </a:p>
        </p:txBody>
      </p:sp>
      <p:pic>
        <p:nvPicPr>
          <p:cNvPr id="20" name="Picture 24" descr="\\kv-ors-fs1.mobvdi.mts.com.ua\kv-ors-fs1\UserFolders\arodionova\Desktop\Инфографика\VF icons\New folder\Серые\16 - Copy (1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1" y="505170"/>
            <a:ext cx="457270" cy="6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2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68575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453" y="263519"/>
            <a:ext cx="6538913" cy="385067"/>
          </a:xfrm>
        </p:spPr>
        <p:txBody>
          <a:bodyPr vert="horz"/>
          <a:lstStyle/>
          <a:p>
            <a:r>
              <a:rPr lang="uk-UA" dirty="0" smtClean="0"/>
              <a:t>Підготовка даних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122695" y="990613"/>
            <a:ext cx="7553472" cy="3603293"/>
          </a:xfrm>
        </p:spPr>
        <p:txBody>
          <a:bodyPr/>
          <a:lstStyle/>
          <a:p>
            <a:pPr marL="0" indent="0">
              <a:buNone/>
            </a:pPr>
            <a:r>
              <a:rPr lang="uk-UA" b="1" dirty="0" smtClean="0"/>
              <a:t>Гігієнічні критерії </a:t>
            </a:r>
          </a:p>
          <a:p>
            <a:r>
              <a:rPr lang="uk-UA" dirty="0" smtClean="0"/>
              <a:t>По спостереженнях: видалення дублікатів, абонентів з відсутніми даними</a:t>
            </a:r>
          </a:p>
          <a:p>
            <a:r>
              <a:rPr lang="uk-UA" dirty="0" smtClean="0"/>
              <a:t>По характеристиках: видалення характеристик, як не несуть цільової інформації та зі сталим значенням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uk-UA" b="1" dirty="0"/>
              <a:t>Г</a:t>
            </a:r>
            <a:r>
              <a:rPr lang="uk-UA" b="1" dirty="0" smtClean="0"/>
              <a:t>енерація характеристик по трафіку</a:t>
            </a:r>
          </a:p>
          <a:p>
            <a:r>
              <a:rPr lang="uk-UA" dirty="0" smtClean="0"/>
              <a:t>Помісячна динаміка використання інтернету</a:t>
            </a:r>
          </a:p>
          <a:p>
            <a:r>
              <a:rPr lang="uk-UA" dirty="0" smtClean="0"/>
              <a:t>Статистичні показники: використаний максимум за пів року, мінімум, стандартне </a:t>
            </a:r>
            <a:r>
              <a:rPr lang="uk-UA" dirty="0" err="1" smtClean="0"/>
              <a:t>відхилленя</a:t>
            </a:r>
            <a:endParaRPr lang="uk-UA" dirty="0" smtClean="0"/>
          </a:p>
          <a:p>
            <a:r>
              <a:rPr lang="uk-UA" dirty="0" smtClean="0"/>
              <a:t>Глобальна зміна трафіку півроку тому – зараз </a:t>
            </a:r>
            <a:endParaRPr lang="uk-UA" dirty="0"/>
          </a:p>
        </p:txBody>
      </p:sp>
      <p:pic>
        <p:nvPicPr>
          <p:cNvPr id="56328" name="Picture 8" descr="Filter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7" y="1426548"/>
            <a:ext cx="493806" cy="4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0" name="Picture 10" descr="Cogwheels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1" y="3256311"/>
            <a:ext cx="777786" cy="7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0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402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2543" y="401694"/>
            <a:ext cx="6538913" cy="667479"/>
          </a:xfrm>
        </p:spPr>
        <p:txBody>
          <a:bodyPr vert="horz"/>
          <a:lstStyle/>
          <a:p>
            <a:r>
              <a:rPr lang="uk-UA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Архітектура моделі</a:t>
            </a:r>
            <a:endParaRPr lang="uk-UA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007" y="966555"/>
            <a:ext cx="5020576" cy="33841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50825" y="424805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Cross-validation - </a:t>
            </a:r>
            <a:r>
              <a:rPr lang="uk-UA" sz="1100" dirty="0" smtClean="0"/>
              <a:t>методика </a:t>
            </a:r>
            <a:r>
              <a:rPr lang="uk-UA" sz="1100" dirty="0"/>
              <a:t>перевірки моделі для оцінки того, як результати </a:t>
            </a:r>
            <a:r>
              <a:rPr lang="uk-UA" sz="1100" dirty="0" smtClean="0"/>
              <a:t>статистичного </a:t>
            </a:r>
            <a:r>
              <a:rPr lang="uk-UA" sz="1100" dirty="0"/>
              <a:t>аналіз буде узагальнено до незалежного набору даних</a:t>
            </a:r>
          </a:p>
        </p:txBody>
      </p:sp>
      <p:pic>
        <p:nvPicPr>
          <p:cNvPr id="63496" name="Picture 8" descr="Design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6" y="240169"/>
            <a:ext cx="599335" cy="59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1659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2543" y="332351"/>
            <a:ext cx="6538913" cy="390664"/>
          </a:xfrm>
        </p:spPr>
        <p:txBody>
          <a:bodyPr vert="horz"/>
          <a:lstStyle/>
          <a:p>
            <a:r>
              <a:rPr lang="en-US" dirty="0" err="1" smtClean="0"/>
              <a:t>LightGBM</a:t>
            </a:r>
            <a:r>
              <a:rPr lang="uk-UA" dirty="0" smtClean="0"/>
              <a:t> – обраний </a:t>
            </a:r>
            <a:r>
              <a:rPr lang="uk-UA" dirty="0" err="1" smtClean="0"/>
              <a:t>аглоритм</a:t>
            </a:r>
            <a:r>
              <a:rPr lang="uk-UA" dirty="0" smtClean="0"/>
              <a:t> для регресійного моделювання 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Объект 5"/>
          <p:cNvSpPr txBox="1">
            <a:spLocks noGrp="1"/>
          </p:cNvSpPr>
          <p:nvPr>
            <p:ph sz="quarter" idx="13"/>
          </p:nvPr>
        </p:nvSpPr>
        <p:spPr>
          <a:xfrm>
            <a:off x="250825" y="1552354"/>
            <a:ext cx="8642350" cy="1626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Алгоритм, реалізований на деревах рішень, посилених за допомогою </a:t>
            </a:r>
            <a:r>
              <a:rPr lang="uk-UA" dirty="0" err="1" smtClean="0"/>
              <a:t>бустингу</a:t>
            </a:r>
            <a:r>
              <a:rPr lang="uk-UA" dirty="0" smtClean="0"/>
              <a:t>, </a:t>
            </a:r>
            <a:r>
              <a:rPr lang="uk-UA" dirty="0"/>
              <a:t>який допомагає </a:t>
            </a:r>
            <a:r>
              <a:rPr lang="uk-UA" dirty="0" smtClean="0"/>
              <a:t>деревам виправляти помилки самостійно:</a:t>
            </a:r>
          </a:p>
          <a:p>
            <a:r>
              <a:rPr lang="uk-UA" dirty="0" smtClean="0"/>
              <a:t>Краща точність, ніж в будь-якого </a:t>
            </a:r>
            <a:r>
              <a:rPr lang="uk-UA" dirty="0" err="1" smtClean="0"/>
              <a:t>бустингового</a:t>
            </a:r>
            <a:r>
              <a:rPr lang="uk-UA" dirty="0" smtClean="0"/>
              <a:t> алгоритму</a:t>
            </a:r>
          </a:p>
          <a:p>
            <a:r>
              <a:rPr lang="uk-UA" dirty="0" smtClean="0"/>
              <a:t>Винайдений в 2016 командою </a:t>
            </a:r>
            <a:r>
              <a:rPr lang="en-US" dirty="0" smtClean="0"/>
              <a:t>Microsoft Research</a:t>
            </a:r>
            <a:endParaRPr lang="uk-UA" dirty="0" smtClean="0"/>
          </a:p>
          <a:p>
            <a:r>
              <a:rPr lang="uk-UA" dirty="0" smtClean="0"/>
              <a:t>Переможець більшості </a:t>
            </a:r>
            <a:r>
              <a:rPr lang="en-US" dirty="0" err="1" smtClean="0"/>
              <a:t>kaggle</a:t>
            </a:r>
            <a:r>
              <a:rPr lang="en-US" dirty="0" smtClean="0"/>
              <a:t> </a:t>
            </a:r>
            <a:r>
              <a:rPr lang="ru-RU" dirty="0" err="1" smtClean="0"/>
              <a:t>змагань</a:t>
            </a:r>
            <a:r>
              <a:rPr lang="en-US" dirty="0" smtClean="0"/>
              <a:t>: </a:t>
            </a:r>
            <a:r>
              <a:rPr lang="uk-UA" dirty="0" smtClean="0"/>
              <a:t>від </a:t>
            </a:r>
            <a:r>
              <a:rPr lang="en-US" dirty="0" smtClean="0"/>
              <a:t>Google, Netflix, etc.</a:t>
            </a:r>
            <a:endParaRPr lang="uk-UA" dirty="0" smtClean="0"/>
          </a:p>
        </p:txBody>
      </p:sp>
      <p:pic>
        <p:nvPicPr>
          <p:cNvPr id="17" name="Picture 16" descr="\\kv-ors-fs1.mobvdi.mts.com.ua\kv-ors-fs1\UserFolders\arodionova\Desktop\Инфографика\VF icons\New folder\Серые\16 - Copy (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4" y="3176"/>
            <a:ext cx="740498" cy="8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0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3344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Слайд think-cell" r:id="rId4" imgW="360" imgH="359" progId="TCLayout.ActiveDocument.1">
                  <p:embed/>
                </p:oleObj>
              </mc:Choice>
              <mc:Fallback>
                <p:oleObj name="Слайд think-cell" r:id="rId4" imgW="360" imgH="35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2543" y="362714"/>
            <a:ext cx="6538913" cy="349667"/>
          </a:xfrm>
        </p:spPr>
        <p:txBody>
          <a:bodyPr vert="horz"/>
          <a:lstStyle/>
          <a:p>
            <a:r>
              <a:rPr lang="uk-UA" dirty="0" smtClean="0"/>
              <a:t>Методика оцінки моделі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January 2022</a:t>
            </a:fld>
            <a:endParaRPr lang="en-GB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2474" name="Picture 10" descr="RMSE: What does it mean?. Contributed by: Shweta Gupta | by Great Learning  | Medium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2" y="1244009"/>
            <a:ext cx="4634569" cy="30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80" name="Picture 16" descr="https://media.geeksforgeeks.org/wp-content/uploads/20200622171741/RMSE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47" y="1984508"/>
            <a:ext cx="3705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85" name="Picture 21" descr="Evaluation fre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7" y="206314"/>
            <a:ext cx="662466" cy="6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71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3l90iTyD0doWDv6XC4O9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Pbh.QfRGhm0J4Q3nsf7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6PXy7OKnhb2dCIVyv7U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ZOu40gcb3oRsSGQzN5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lN0j8.aiYw9i8ov6gZp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wdu8UQ2VZ_wILEZOJ6I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CzIh3NbaD2q13ESGwp3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Ffl8bbdZoKMLj7.g_qt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QV50_Xo8NRFpOIzDI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1G5Egta.4EsIgT1oywg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IKRBd6fxzJMExS3Jp7w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1o3pyMwVQBo1zhMv.a6B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AmHaE0d09nZS4dZrYI8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CRGg6vzEr2h5QDvVhFOx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Tc41_3ymTnVv9_HLllv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6rmESb0IEdxLUZhHRd7C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LFwYBtz93SWcUhksX6i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cYdcthLrMNxGzJyxmS1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DAcibFO_j6wBZ1JliWv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zXi9DuEuIYe7cKYmzfX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4L6M6h0h044mauBvfZdm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0DDRk265LGkWsn6wIbo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JGUPGw1MHt.5BGS5R0l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I1uFT4DDC2ta7xCPbpM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GHwb6n6R3qR6H7Yv4Cb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frnAFUlzTpQQmu.Fcly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F_PowerPoint_Template_2021_V3" id="{CFF74C64-33A9-C447-AA5B-7B07E579280B}" vid="{8D1D8AAB-DAE6-A34F-9826-DC1F988FC1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VF_PowerPoint_Template_2021_V3</Template>
  <TotalTime>1240</TotalTime>
  <Words>463</Words>
  <Application>Microsoft Office PowerPoint</Application>
  <PresentationFormat>Экран (16:9)</PresentationFormat>
  <Paragraphs>92</Paragraphs>
  <Slides>13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Vodafone Lt</vt:lpstr>
      <vt:lpstr>Vodafone Rg</vt:lpstr>
      <vt:lpstr>Vodafone</vt:lpstr>
      <vt:lpstr>Слайд think-cell</vt:lpstr>
      <vt:lpstr>Прогноз data-трафіку абонента</vt:lpstr>
      <vt:lpstr>Ціль моделі</vt:lpstr>
      <vt:lpstr>Бізнес-розуміння</vt:lpstr>
      <vt:lpstr>Процес побудови моделі</vt:lpstr>
      <vt:lpstr>Розуміння даних</vt:lpstr>
      <vt:lpstr>Підготовка даних</vt:lpstr>
      <vt:lpstr>Архітектура моделі</vt:lpstr>
      <vt:lpstr>LightGBM – обраний аглоритм для регресійного моделювання </vt:lpstr>
      <vt:lpstr>Методика оцінки моделі</vt:lpstr>
      <vt:lpstr>Оцінка моделі</vt:lpstr>
      <vt:lpstr>Найважливіші показники абонента, що впливають на майбутнє використання трафіку</vt:lpstr>
      <vt:lpstr>Введення моделі в продуктив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over two lines</dc:title>
  <dc:subject/>
  <dc:creator>Klymenko Diana</dc:creator>
  <cp:keywords/>
  <dc:description/>
  <cp:lastModifiedBy>Shvets Sofiia</cp:lastModifiedBy>
  <cp:revision>79</cp:revision>
  <cp:lastPrinted>2011-08-30T12:20:26Z</cp:lastPrinted>
  <dcterms:created xsi:type="dcterms:W3CDTF">2021-04-22T12:21:12Z</dcterms:created>
  <dcterms:modified xsi:type="dcterms:W3CDTF">2022-01-22T02:23:58Z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